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DTD타이틀굴림" charset="1" panose="02000503000000000000"/>
      <p:regular r:id="rId17"/>
    </p:embeddedFont>
    <p:embeddedFont>
      <p:font typeface="210 디딤고딕 Light" charset="1" panose="02020503020101020101"/>
      <p:regular r:id="rId18"/>
    </p:embeddedFont>
    <p:embeddedFont>
      <p:font typeface="210 디딤고딕" charset="1" panose="02020503020101020101"/>
      <p:regular r:id="rId19"/>
    </p:embeddedFont>
    <p:embeddedFont>
      <p:font typeface="Canva Sans Bold" charset="1" panose="020B0803030501040103"/>
      <p:regular r:id="rId20"/>
    </p:embeddedFont>
    <p:embeddedFont>
      <p:font typeface="210 디딤고딕 Bold" charset="1" panose="02020503020101020101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82174" y="3289301"/>
            <a:ext cx="6461826" cy="3498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사물인터넷개론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16802" y="8318182"/>
            <a:ext cx="3100913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202135599</a:t>
            </a:r>
            <a:r>
              <a:rPr 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황성민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202035398 한규상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202035515 김태규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202334274 김용진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63526" y="8876030"/>
            <a:ext cx="202616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Project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82174" y="8876030"/>
            <a:ext cx="298367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Term project Team E</a:t>
            </a:r>
          </a:p>
        </p:txBody>
      </p:sp>
      <p:sp>
        <p:nvSpPr>
          <p:cNvPr name="AutoShape 6" id="6"/>
          <p:cNvSpPr/>
          <p:nvPr/>
        </p:nvSpPr>
        <p:spPr>
          <a:xfrm>
            <a:off x="6315826" y="8966290"/>
            <a:ext cx="0" cy="249374"/>
          </a:xfrm>
          <a:prstGeom prst="line">
            <a:avLst/>
          </a:prstGeom>
          <a:ln cap="flat" w="19050">
            <a:solidFill>
              <a:srgbClr val="2737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9921527" y="8962225"/>
            <a:ext cx="0" cy="249374"/>
          </a:xfrm>
          <a:prstGeom prst="line">
            <a:avLst/>
          </a:prstGeom>
          <a:ln cap="flat" w="19050">
            <a:solidFill>
              <a:srgbClr val="27375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170824" y="4299982"/>
            <a:ext cx="2234353" cy="2251237"/>
          </a:xfrm>
          <a:custGeom>
            <a:avLst/>
            <a:gdLst/>
            <a:ahLst/>
            <a:cxnLst/>
            <a:rect r="r" b="b" t="t" l="l"/>
            <a:pathLst>
              <a:path h="2251237" w="2234353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0"/>
            <a:ext cx="657929" cy="10287000"/>
            <a:chOff x="0" y="0"/>
            <a:chExt cx="173282" cy="27093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328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3282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8138234"/>
            <a:ext cx="657929" cy="2148766"/>
            <a:chOff x="0" y="0"/>
            <a:chExt cx="173282" cy="5659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3282" cy="565930"/>
            </a:xfrm>
            <a:custGeom>
              <a:avLst/>
              <a:gdLst/>
              <a:ahLst/>
              <a:cxnLst/>
              <a:rect r="r" b="b" t="t" l="l"/>
              <a:pathLst>
                <a:path h="565930" w="173282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2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57929" cy="10287000"/>
            <a:chOff x="0" y="0"/>
            <a:chExt cx="17328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28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3282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138234"/>
            <a:ext cx="657929" cy="2148766"/>
            <a:chOff x="0" y="0"/>
            <a:chExt cx="173282" cy="5659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282" cy="565930"/>
            </a:xfrm>
            <a:custGeom>
              <a:avLst/>
              <a:gdLst/>
              <a:ahLst/>
              <a:cxnLst/>
              <a:rect r="r" b="b" t="t" l="l"/>
              <a:pathLst>
                <a:path h="565930" w="173282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288819"/>
            <a:ext cx="10530435" cy="1199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2"/>
              </a:lnSpc>
            </a:pPr>
            <a:r>
              <a:rPr lang="en-US" sz="2650" b="true">
                <a:solidFill>
                  <a:srgbClr val="2737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"Each team member is r</a:t>
            </a:r>
            <a:r>
              <a:rPr lang="en-US" b="true" sz="2650">
                <a:solidFill>
                  <a:srgbClr val="2737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esponsible for a key part of the system, ensuring p</a:t>
            </a:r>
            <a:r>
              <a:rPr lang="en-US" b="true" sz="2650">
                <a:solidFill>
                  <a:srgbClr val="2737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arallel development </a:t>
            </a:r>
            <a:r>
              <a:rPr lang="en-US" b="true" sz="2650">
                <a:solidFill>
                  <a:srgbClr val="2737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 smooth integration."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77190"/>
            <a:ext cx="1357805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04</a:t>
            </a:r>
            <a:r>
              <a:rPr lang="en-US" sz="5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.  Team Contributions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893347"/>
            <a:ext cx="16695180" cy="4319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6999"/>
              </a:lnSpc>
              <a:buFont typeface="Arial"/>
              <a:buChar char="•"/>
            </a:pPr>
            <a:r>
              <a:rPr lang="en-US" sz="2799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Taegy</a:t>
            </a:r>
            <a:r>
              <a:rPr lang="en-US" sz="2799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 Kim</a:t>
            </a:r>
            <a:r>
              <a:rPr lang="en-US" sz="27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Motion sensor + Camera module implementation</a:t>
            </a:r>
          </a:p>
          <a:p>
            <a:pPr algn="l" marL="604519" indent="-302260" lvl="1">
              <a:lnSpc>
                <a:spcPts val="6999"/>
              </a:lnSpc>
              <a:buFont typeface="Arial"/>
              <a:buChar char="•"/>
            </a:pPr>
            <a:r>
              <a:rPr lang="en-US" sz="2799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Yongjin Kim</a:t>
            </a:r>
            <a:r>
              <a:rPr lang="en-US" sz="27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Fire + Temperature/Humidity sensor setup</a:t>
            </a:r>
          </a:p>
          <a:p>
            <a:pPr algn="l" marL="604519" indent="-302260" lvl="1">
              <a:lnSpc>
                <a:spcPts val="6999"/>
              </a:lnSpc>
              <a:buFont typeface="Arial"/>
              <a:buChar char="•"/>
            </a:pPr>
            <a:r>
              <a:rPr lang="en-US" sz="2799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Kyusang Han &amp; Sungmin Hwang</a:t>
            </a:r>
            <a:r>
              <a:rPr lang="en-US" sz="27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Bridge &amp; Server communication design / Firebase cloud connection</a:t>
            </a:r>
          </a:p>
          <a:p>
            <a:pPr algn="l" marL="604519" indent="-302260" lvl="1">
              <a:lnSpc>
                <a:spcPts val="6999"/>
              </a:lnSpc>
              <a:buFont typeface="Arial"/>
              <a:buChar char="•"/>
            </a:pPr>
            <a:r>
              <a:rPr lang="en-US" sz="27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Collaboration via GitHub, hardware testing in shared workspace</a:t>
            </a:r>
          </a:p>
          <a:p>
            <a:pPr algn="l">
              <a:lnSpc>
                <a:spcPts val="699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57929" cy="10287000"/>
            <a:chOff x="0" y="0"/>
            <a:chExt cx="17328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28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3282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138234"/>
            <a:ext cx="657929" cy="2148766"/>
            <a:chOff x="0" y="0"/>
            <a:chExt cx="173282" cy="5659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282" cy="565930"/>
            </a:xfrm>
            <a:custGeom>
              <a:avLst/>
              <a:gdLst/>
              <a:ahLst/>
              <a:cxnLst/>
              <a:rect r="r" b="b" t="t" l="l"/>
              <a:pathLst>
                <a:path h="565930" w="173282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682174" y="4457226"/>
            <a:ext cx="6461826" cy="172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감사합니다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82174" y="3721324"/>
            <a:ext cx="572170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7170824" y="4299982"/>
            <a:ext cx="2234353" cy="2251237"/>
          </a:xfrm>
          <a:custGeom>
            <a:avLst/>
            <a:gdLst/>
            <a:ahLst/>
            <a:cxnLst/>
            <a:rect r="r" b="b" t="t" l="l"/>
            <a:pathLst>
              <a:path h="2251237" w="2234353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57929" cy="10287000"/>
            <a:chOff x="0" y="0"/>
            <a:chExt cx="17328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28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3282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138234"/>
            <a:ext cx="657929" cy="2148766"/>
            <a:chOff x="0" y="0"/>
            <a:chExt cx="173282" cy="5659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282" cy="565930"/>
            </a:xfrm>
            <a:custGeom>
              <a:avLst/>
              <a:gdLst/>
              <a:ahLst/>
              <a:cxnLst/>
              <a:rect r="r" b="b" t="t" l="l"/>
              <a:pathLst>
                <a:path h="565930" w="173282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170824" y="4299982"/>
            <a:ext cx="2234353" cy="2251237"/>
          </a:xfrm>
          <a:custGeom>
            <a:avLst/>
            <a:gdLst/>
            <a:ahLst/>
            <a:cxnLst/>
            <a:rect r="r" b="b" t="t" l="l"/>
            <a:pathLst>
              <a:path h="2251237" w="2234353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82174" y="4954111"/>
            <a:ext cx="4354088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01.   PROJECT 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43925" y="4954111"/>
            <a:ext cx="5721708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03.    SENSOR AND HARDWARE COMPONENTS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82174" y="7323931"/>
            <a:ext cx="5030236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02.  TECHNICAL DESIGN IMPLEMEN</a:t>
            </a:r>
            <a:r>
              <a:rPr lang="en-US" sz="3600" strike="noStrike" u="none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43925" y="7323931"/>
            <a:ext cx="572170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</a:pPr>
            <a:r>
              <a:rPr lang="en-US" sz="3600">
                <a:solidFill>
                  <a:srgbClr val="273755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04.   TEAM CONTRIBUTIONS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82174" y="2733384"/>
            <a:ext cx="6461826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57929" cy="10287000"/>
            <a:chOff x="0" y="0"/>
            <a:chExt cx="17328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28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3282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138234"/>
            <a:ext cx="657929" cy="2148766"/>
            <a:chOff x="0" y="0"/>
            <a:chExt cx="173282" cy="5659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282" cy="565930"/>
            </a:xfrm>
            <a:custGeom>
              <a:avLst/>
              <a:gdLst/>
              <a:ahLst/>
              <a:cxnLst/>
              <a:rect r="r" b="b" t="t" l="l"/>
              <a:pathLst>
                <a:path h="565930" w="173282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66475" y="1638980"/>
            <a:ext cx="5418470" cy="3504520"/>
          </a:xfrm>
          <a:custGeom>
            <a:avLst/>
            <a:gdLst/>
            <a:ahLst/>
            <a:cxnLst/>
            <a:rect r="r" b="b" t="t" l="l"/>
            <a:pathLst>
              <a:path h="3504520" w="5418470">
                <a:moveTo>
                  <a:pt x="0" y="0"/>
                </a:moveTo>
                <a:lnTo>
                  <a:pt x="5418469" y="0"/>
                </a:lnTo>
                <a:lnTo>
                  <a:pt x="5418469" y="3504520"/>
                </a:lnTo>
                <a:lnTo>
                  <a:pt x="0" y="3504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01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45490" y="2686342"/>
            <a:ext cx="10530435" cy="2457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2"/>
              </a:lnSpc>
            </a:pPr>
            <a:r>
              <a:rPr lang="en-US" sz="2650" b="true">
                <a:solidFill>
                  <a:srgbClr val="2737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"We present ClassGuardian, an ESP32-based smart system that ensures classr</a:t>
            </a:r>
            <a:r>
              <a:rPr lang="en-US" b="true" sz="2650">
                <a:solidFill>
                  <a:srgbClr val="2737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oom safety and environmental comfort. It integrates intrusion detection, fire alerts, </a:t>
            </a:r>
            <a:r>
              <a:rPr lang="en-US" b="true" sz="2650">
                <a:solidFill>
                  <a:srgbClr val="2737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 air conditioning control into a single,</a:t>
            </a:r>
            <a:r>
              <a:rPr lang="en-US" b="true" sz="2650">
                <a:solidFill>
                  <a:srgbClr val="2737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reliable IoT solution."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77190"/>
            <a:ext cx="1357805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01</a:t>
            </a:r>
            <a:r>
              <a:rPr lang="en-US" sz="5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. Project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5490" y="1562780"/>
            <a:ext cx="13578057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Proposal Background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719371" y="8334692"/>
            <a:ext cx="10269776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2737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➤</a:t>
            </a:r>
            <a:r>
              <a:rPr lang="en-US" b="true" sz="3399">
                <a:solidFill>
                  <a:srgbClr val="2737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Need to prepare for threats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176975"/>
            <a:ext cx="15919957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Problem Statement: Classroom safety and environment management are often neglected after hours.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Objective: Real-time detection and smart response using low-cost IoT components.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57929" cy="10287000"/>
            <a:chOff x="0" y="0"/>
            <a:chExt cx="17328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28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3282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138234"/>
            <a:ext cx="657929" cy="2148766"/>
            <a:chOff x="0" y="0"/>
            <a:chExt cx="173282" cy="5659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282" cy="565930"/>
            </a:xfrm>
            <a:custGeom>
              <a:avLst/>
              <a:gdLst/>
              <a:ahLst/>
              <a:cxnLst/>
              <a:rect r="r" b="b" t="t" l="l"/>
              <a:pathLst>
                <a:path h="565930" w="173282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564932" y="1638980"/>
            <a:ext cx="3221403" cy="6106831"/>
          </a:xfrm>
          <a:custGeom>
            <a:avLst/>
            <a:gdLst/>
            <a:ahLst/>
            <a:cxnLst/>
            <a:rect r="r" b="b" t="t" l="l"/>
            <a:pathLst>
              <a:path h="6106831" w="3221403">
                <a:moveTo>
                  <a:pt x="0" y="0"/>
                </a:moveTo>
                <a:lnTo>
                  <a:pt x="3221403" y="0"/>
                </a:lnTo>
                <a:lnTo>
                  <a:pt x="3221403" y="6106831"/>
                </a:lnTo>
                <a:lnTo>
                  <a:pt x="0" y="6106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38675" y="3761856"/>
            <a:ext cx="10530435" cy="1828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2"/>
              </a:lnSpc>
            </a:pPr>
            <a:r>
              <a:rPr lang="en-US" sz="2650" b="true">
                <a:solidFill>
                  <a:srgbClr val="2737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"Our system consists of multiple sensor modules c</a:t>
            </a:r>
            <a:r>
              <a:rPr lang="en-US" b="true" sz="2650">
                <a:solidFill>
                  <a:srgbClr val="2737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onnected to ESP32 boards, divided into sensor nodes, </a:t>
            </a:r>
            <a:r>
              <a:rPr lang="en-US" b="true" sz="2650">
                <a:solidFill>
                  <a:srgbClr val="2737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bridge node, and a se</a:t>
            </a:r>
            <a:r>
              <a:rPr lang="en-US" b="true" sz="2650">
                <a:solidFill>
                  <a:srgbClr val="2737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rver node."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77190"/>
            <a:ext cx="1439909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02. Technical design implementation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5490" y="1562780"/>
            <a:ext cx="13578057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Project Architecture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4021" y="7192540"/>
            <a:ext cx="15919957" cy="2404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983"/>
              </a:lnSpc>
              <a:buFont typeface="Arial"/>
              <a:buChar char="•"/>
            </a:pPr>
            <a:r>
              <a:rPr lang="en-US" sz="27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Divid</a:t>
            </a:r>
            <a:r>
              <a:rPr lang="en-US" sz="27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ed into 4 main boards: Sensor Boards (2), Bridge, Server</a:t>
            </a:r>
          </a:p>
          <a:p>
            <a:pPr algn="l" marL="604519" indent="-302260" lvl="1">
              <a:lnSpc>
                <a:spcPts val="4983"/>
              </a:lnSpc>
              <a:buFont typeface="Arial"/>
              <a:buChar char="•"/>
            </a:pPr>
            <a:r>
              <a:rPr lang="en-US" sz="27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Modular and scalable design</a:t>
            </a:r>
          </a:p>
          <a:p>
            <a:pPr algn="l" marL="604519" indent="-302260" lvl="1">
              <a:lnSpc>
                <a:spcPts val="4983"/>
              </a:lnSpc>
              <a:buFont typeface="Arial"/>
              <a:buChar char="•"/>
            </a:pPr>
            <a:r>
              <a:rPr lang="en-US" sz="27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Wired Serial communication ensures stable data transfer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57929" cy="10287000"/>
            <a:chOff x="0" y="0"/>
            <a:chExt cx="17328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28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3282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138234"/>
            <a:ext cx="657929" cy="2148766"/>
            <a:chOff x="0" y="0"/>
            <a:chExt cx="173282" cy="5659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282" cy="565930"/>
            </a:xfrm>
            <a:custGeom>
              <a:avLst/>
              <a:gdLst/>
              <a:ahLst/>
              <a:cxnLst/>
              <a:rect r="r" b="b" t="t" l="l"/>
              <a:pathLst>
                <a:path h="565930" w="173282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955869" y="4643015"/>
            <a:ext cx="7065233" cy="4569602"/>
          </a:xfrm>
          <a:custGeom>
            <a:avLst/>
            <a:gdLst/>
            <a:ahLst/>
            <a:cxnLst/>
            <a:rect r="r" b="b" t="t" l="l"/>
            <a:pathLst>
              <a:path h="4569602" w="7065233">
                <a:moveTo>
                  <a:pt x="0" y="0"/>
                </a:moveTo>
                <a:lnTo>
                  <a:pt x="7065233" y="0"/>
                </a:lnTo>
                <a:lnTo>
                  <a:pt x="7065233" y="4569602"/>
                </a:lnTo>
                <a:lnTo>
                  <a:pt x="0" y="4569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01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90379" y="2723486"/>
            <a:ext cx="10530435" cy="1199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2"/>
              </a:lnSpc>
            </a:pPr>
            <a:r>
              <a:rPr lang="en-US" sz="2650" b="true">
                <a:solidFill>
                  <a:srgbClr val="2737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"Our system performs thr</a:t>
            </a:r>
            <a:r>
              <a:rPr lang="en-US" b="true" sz="2650">
                <a:solidFill>
                  <a:srgbClr val="2737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ee main functions that work in p</a:t>
            </a:r>
            <a:r>
              <a:rPr lang="en-US" b="true" sz="2650">
                <a:solidFill>
                  <a:srgbClr val="2737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arallel and communicate with </a:t>
            </a:r>
            <a:r>
              <a:rPr lang="en-US" b="true" sz="2650">
                <a:solidFill>
                  <a:srgbClr val="2737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each other."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77190"/>
            <a:ext cx="1357805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03</a:t>
            </a:r>
            <a:r>
              <a:rPr lang="en-US" sz="5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. Sensor and Hardware Components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5490" y="1562780"/>
            <a:ext cx="13578057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Key Features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485319"/>
            <a:ext cx="15919957" cy="366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3"/>
              </a:lnSpc>
            </a:pPr>
            <a:r>
              <a:rPr lang="en-US" sz="27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</a:t>
            </a:r>
          </a:p>
          <a:p>
            <a:pPr algn="l">
              <a:lnSpc>
                <a:spcPts val="4983"/>
              </a:lnSpc>
            </a:pPr>
            <a:r>
              <a:rPr lang="en-US" sz="27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</a:t>
            </a:r>
            <a:r>
              <a:rPr lang="en-US" sz="2799">
                <a:solidFill>
                  <a:srgbClr val="407CE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I</a:t>
            </a:r>
            <a:r>
              <a:rPr lang="en-US" sz="2799">
                <a:solidFill>
                  <a:srgbClr val="407CE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ntrusion Detection</a:t>
            </a:r>
          </a:p>
          <a:p>
            <a:pPr algn="l" marL="604519" indent="-302260" lvl="1">
              <a:lnSpc>
                <a:spcPts val="4983"/>
              </a:lnSpc>
              <a:buFont typeface="Arial"/>
              <a:buChar char="•"/>
            </a:pPr>
            <a:r>
              <a:rPr lang="en-US" sz="27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PIR motion sensor triggers image capture</a:t>
            </a:r>
          </a:p>
          <a:p>
            <a:pPr algn="l" marL="604519" indent="-302260" lvl="1">
              <a:lnSpc>
                <a:spcPts val="4983"/>
              </a:lnSpc>
              <a:buFont typeface="Arial"/>
              <a:buChar char="•"/>
            </a:pPr>
            <a:r>
              <a:rPr lang="en-US" sz="27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Camera captures evidence → sent to server</a:t>
            </a:r>
          </a:p>
          <a:p>
            <a:pPr algn="l">
              <a:lnSpc>
                <a:spcPts val="4983"/>
              </a:lnSpc>
            </a:pP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57929" cy="10287000"/>
            <a:chOff x="0" y="0"/>
            <a:chExt cx="17328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28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3282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138234"/>
            <a:ext cx="657929" cy="2148766"/>
            <a:chOff x="0" y="0"/>
            <a:chExt cx="173282" cy="5659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282" cy="565930"/>
            </a:xfrm>
            <a:custGeom>
              <a:avLst/>
              <a:gdLst/>
              <a:ahLst/>
              <a:cxnLst/>
              <a:rect r="r" b="b" t="t" l="l"/>
              <a:pathLst>
                <a:path h="565930" w="173282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955869" y="4643015"/>
            <a:ext cx="7065233" cy="4569602"/>
          </a:xfrm>
          <a:custGeom>
            <a:avLst/>
            <a:gdLst/>
            <a:ahLst/>
            <a:cxnLst/>
            <a:rect r="r" b="b" t="t" l="l"/>
            <a:pathLst>
              <a:path h="4569602" w="7065233">
                <a:moveTo>
                  <a:pt x="0" y="0"/>
                </a:moveTo>
                <a:lnTo>
                  <a:pt x="7065233" y="0"/>
                </a:lnTo>
                <a:lnTo>
                  <a:pt x="7065233" y="4569602"/>
                </a:lnTo>
                <a:lnTo>
                  <a:pt x="0" y="4569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01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23547" y="5629076"/>
            <a:ext cx="3528441" cy="4114800"/>
          </a:xfrm>
          <a:custGeom>
            <a:avLst/>
            <a:gdLst/>
            <a:ahLst/>
            <a:cxnLst/>
            <a:rect r="r" b="b" t="t" l="l"/>
            <a:pathLst>
              <a:path h="4114800" w="3528441">
                <a:moveTo>
                  <a:pt x="0" y="0"/>
                </a:moveTo>
                <a:lnTo>
                  <a:pt x="3528441" y="0"/>
                </a:lnTo>
                <a:lnTo>
                  <a:pt x="35284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77190"/>
            <a:ext cx="1357805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03</a:t>
            </a:r>
            <a:r>
              <a:rPr lang="en-US" sz="5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. Sensor and Hardware Components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5490" y="1562780"/>
            <a:ext cx="13578057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Key Features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481090"/>
            <a:ext cx="15919957" cy="3033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3"/>
              </a:lnSpc>
            </a:pPr>
          </a:p>
          <a:p>
            <a:pPr algn="l">
              <a:lnSpc>
                <a:spcPts val="4983"/>
              </a:lnSpc>
            </a:pPr>
            <a:r>
              <a:rPr lang="en-US" sz="27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</a:t>
            </a:r>
            <a:r>
              <a:rPr lang="en-US" sz="2799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2799">
                <a:solidFill>
                  <a:srgbClr val="2D8BB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Fire Detection</a:t>
            </a:r>
          </a:p>
          <a:p>
            <a:pPr algn="l" marL="604519" indent="-302260" lvl="1">
              <a:lnSpc>
                <a:spcPts val="4983"/>
              </a:lnSpc>
              <a:buFont typeface="Arial"/>
              <a:buChar char="•"/>
            </a:pPr>
            <a:r>
              <a:rPr lang="en-US" sz="27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Smoke or flame detection activates alarm</a:t>
            </a:r>
          </a:p>
          <a:p>
            <a:pPr algn="l" marL="604519" indent="-302260" lvl="1">
              <a:lnSpc>
                <a:spcPts val="4983"/>
              </a:lnSpc>
              <a:buFont typeface="Arial"/>
              <a:buChar char="•"/>
            </a:pPr>
            <a:r>
              <a:rPr lang="en-US" sz="27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Sends warning signal to server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57929" cy="10287000"/>
            <a:chOff x="0" y="0"/>
            <a:chExt cx="17328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28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3282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138234"/>
            <a:ext cx="657929" cy="2148766"/>
            <a:chOff x="0" y="0"/>
            <a:chExt cx="173282" cy="5659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282" cy="565930"/>
            </a:xfrm>
            <a:custGeom>
              <a:avLst/>
              <a:gdLst/>
              <a:ahLst/>
              <a:cxnLst/>
              <a:rect r="r" b="b" t="t" l="l"/>
              <a:pathLst>
                <a:path h="565930" w="173282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955869" y="4643015"/>
            <a:ext cx="7065233" cy="4569602"/>
          </a:xfrm>
          <a:custGeom>
            <a:avLst/>
            <a:gdLst/>
            <a:ahLst/>
            <a:cxnLst/>
            <a:rect r="r" b="b" t="t" l="l"/>
            <a:pathLst>
              <a:path h="4569602" w="7065233">
                <a:moveTo>
                  <a:pt x="0" y="0"/>
                </a:moveTo>
                <a:lnTo>
                  <a:pt x="7065233" y="0"/>
                </a:lnTo>
                <a:lnTo>
                  <a:pt x="7065233" y="4569602"/>
                </a:lnTo>
                <a:lnTo>
                  <a:pt x="0" y="4569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01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77190"/>
            <a:ext cx="1357805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03</a:t>
            </a:r>
            <a:r>
              <a:rPr lang="en-US" sz="5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. Sensor and Hardware Components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5490" y="1562780"/>
            <a:ext cx="13578057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Key Features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481090"/>
            <a:ext cx="15919957" cy="303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3"/>
              </a:lnSpc>
            </a:pPr>
          </a:p>
          <a:p>
            <a:pPr algn="l">
              <a:lnSpc>
                <a:spcPts val="4983"/>
              </a:lnSpc>
            </a:pPr>
            <a:r>
              <a:rPr lang="en-US" sz="27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</a:t>
            </a:r>
            <a:r>
              <a:rPr lang="en-US" sz="2799">
                <a:solidFill>
                  <a:srgbClr val="27375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2799">
                <a:solidFill>
                  <a:srgbClr val="D847E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Environment Control</a:t>
            </a:r>
          </a:p>
          <a:p>
            <a:pPr algn="l" marL="604519" indent="-302260" lvl="1">
              <a:lnSpc>
                <a:spcPts val="4983"/>
              </a:lnSpc>
              <a:buFont typeface="Arial"/>
              <a:buChar char="•"/>
            </a:pPr>
            <a:r>
              <a:rPr lang="en-US" sz="27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Temp/Humidity thresholds adjust cooling system</a:t>
            </a:r>
          </a:p>
          <a:p>
            <a:pPr algn="l" marL="604519" indent="-302260" lvl="1">
              <a:lnSpc>
                <a:spcPts val="4983"/>
              </a:lnSpc>
              <a:buFont typeface="Arial"/>
              <a:buChar char="•"/>
            </a:pPr>
            <a:r>
              <a:rPr lang="en-US" sz="2799">
                <a:solidFill>
                  <a:srgbClr val="273755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Remote override using IR controller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2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57929" cy="10287000"/>
            <a:chOff x="0" y="0"/>
            <a:chExt cx="17328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28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3282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138234"/>
            <a:ext cx="657929" cy="2148766"/>
            <a:chOff x="0" y="0"/>
            <a:chExt cx="173282" cy="5659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282" cy="565930"/>
            </a:xfrm>
            <a:custGeom>
              <a:avLst/>
              <a:gdLst/>
              <a:ahLst/>
              <a:cxnLst/>
              <a:rect r="r" b="b" t="t" l="l"/>
              <a:pathLst>
                <a:path h="565930" w="173282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16118" y="4617255"/>
            <a:ext cx="2552703" cy="2269824"/>
            <a:chOff x="0" y="0"/>
            <a:chExt cx="1279106" cy="11373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79106" cy="1137361"/>
            </a:xfrm>
            <a:custGeom>
              <a:avLst/>
              <a:gdLst/>
              <a:ahLst/>
              <a:cxnLst/>
              <a:rect r="r" b="b" t="t" l="l"/>
              <a:pathLst>
                <a:path h="1137361" w="1279106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16118" y="4417104"/>
            <a:ext cx="2552703" cy="325549"/>
            <a:chOff x="0" y="0"/>
            <a:chExt cx="1279106" cy="1631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9106" cy="163126"/>
            </a:xfrm>
            <a:custGeom>
              <a:avLst/>
              <a:gdLst/>
              <a:ahLst/>
              <a:cxnLst/>
              <a:rect r="r" b="b" t="t" l="l"/>
              <a:pathLst>
                <a:path h="163126" w="127910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766732" y="5098276"/>
            <a:ext cx="4535573" cy="4032960"/>
            <a:chOff x="0" y="0"/>
            <a:chExt cx="1279106" cy="113736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79106" cy="1137361"/>
            </a:xfrm>
            <a:custGeom>
              <a:avLst/>
              <a:gdLst/>
              <a:ahLst/>
              <a:cxnLst/>
              <a:rect r="r" b="b" t="t" l="l"/>
              <a:pathLst>
                <a:path h="1137361" w="1279106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766732" y="4742654"/>
            <a:ext cx="4535573" cy="578427"/>
            <a:chOff x="0" y="0"/>
            <a:chExt cx="1279106" cy="1631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79106" cy="163126"/>
            </a:xfrm>
            <a:custGeom>
              <a:avLst/>
              <a:gdLst/>
              <a:ahLst/>
              <a:cxnLst/>
              <a:rect r="r" b="b" t="t" l="l"/>
              <a:pathLst>
                <a:path h="163126" w="127910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997755" y="5098276"/>
            <a:ext cx="4535573" cy="4032960"/>
            <a:chOff x="0" y="0"/>
            <a:chExt cx="1279106" cy="113736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79106" cy="1137361"/>
            </a:xfrm>
            <a:custGeom>
              <a:avLst/>
              <a:gdLst/>
              <a:ahLst/>
              <a:cxnLst/>
              <a:rect r="r" b="b" t="t" l="l"/>
              <a:pathLst>
                <a:path h="1137361" w="1279106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997755" y="4742654"/>
            <a:ext cx="4535573" cy="578427"/>
            <a:chOff x="0" y="0"/>
            <a:chExt cx="1279106" cy="16312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79106" cy="163126"/>
            </a:xfrm>
            <a:custGeom>
              <a:avLst/>
              <a:gdLst/>
              <a:ahLst/>
              <a:cxnLst/>
              <a:rect r="r" b="b" t="t" l="l"/>
              <a:pathLst>
                <a:path h="163126" w="127910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17208" y="7351763"/>
            <a:ext cx="2552703" cy="2269824"/>
            <a:chOff x="0" y="0"/>
            <a:chExt cx="1279106" cy="113736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79106" cy="1137361"/>
            </a:xfrm>
            <a:custGeom>
              <a:avLst/>
              <a:gdLst/>
              <a:ahLst/>
              <a:cxnLst/>
              <a:rect r="r" b="b" t="t" l="l"/>
              <a:pathLst>
                <a:path h="1137361" w="1279106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517208" y="7151613"/>
            <a:ext cx="2552703" cy="325549"/>
            <a:chOff x="0" y="0"/>
            <a:chExt cx="1279106" cy="16312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79106" cy="163126"/>
            </a:xfrm>
            <a:custGeom>
              <a:avLst/>
              <a:gdLst/>
              <a:ahLst/>
              <a:cxnLst/>
              <a:rect r="r" b="b" t="t" l="l"/>
              <a:pathLst>
                <a:path h="163126" w="127910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1743024">
            <a:off x="4431208" y="5646047"/>
            <a:ext cx="973137" cy="973137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D8BBA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245490" y="2397805"/>
            <a:ext cx="10530435" cy="119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2"/>
              </a:lnSpc>
            </a:pPr>
            <a:r>
              <a:rPr lang="en-US" sz="2650" b="true">
                <a:solidFill>
                  <a:srgbClr val="2737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"For r</a:t>
            </a:r>
            <a:r>
              <a:rPr lang="en-US" b="true" sz="2650">
                <a:solidFill>
                  <a:srgbClr val="2737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eliable and fast data transmission, we use BLE  </a:t>
            </a:r>
            <a:r>
              <a:rPr lang="en-US" b="true" sz="2650">
                <a:solidFill>
                  <a:srgbClr val="2737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communication between Sensor board and Bridge board</a:t>
            </a:r>
            <a:r>
              <a:rPr lang="en-US" b="true" sz="2650">
                <a:solidFill>
                  <a:srgbClr val="2737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377190"/>
            <a:ext cx="1357805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03</a:t>
            </a:r>
            <a:r>
              <a:rPr lang="en-US" sz="5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. Sensor and Hardware Components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45490" y="1562780"/>
            <a:ext cx="13578057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Data Flow and Communication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847302" y="5777771"/>
            <a:ext cx="1890336" cy="648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48"/>
              </a:lnSpc>
            </a:pPr>
            <a:r>
              <a:rPr lang="en-US" sz="1522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Sensor Boards collect data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17208" y="5142250"/>
            <a:ext cx="2551614" cy="44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79"/>
              </a:lnSpc>
            </a:pPr>
            <a:r>
              <a:rPr lang="en-US" sz="2557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SENSOR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354485" y="6882626"/>
            <a:ext cx="3186425" cy="1903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17"/>
              </a:lnSpc>
            </a:pPr>
            <a:r>
              <a:rPr lang="en-US" sz="2941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send to Bridge →</a:t>
            </a:r>
          </a:p>
          <a:p>
            <a:pPr algn="just" marL="0" indent="0" lvl="0">
              <a:lnSpc>
                <a:spcPts val="5117"/>
              </a:lnSpc>
            </a:pPr>
            <a:r>
              <a:rPr lang="en-US" sz="2941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computes data →  forwarded to Server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768668" y="6056415"/>
            <a:ext cx="4533637" cy="58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06"/>
              </a:lnSpc>
            </a:pPr>
            <a:r>
              <a:rPr lang="en-US" sz="3362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BRIDGE BOARD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584065" y="6838407"/>
            <a:ext cx="3358696" cy="1764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69"/>
              </a:lnSpc>
            </a:pPr>
            <a:r>
              <a:rPr lang="en-US" sz="2741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Server handles integration, alerts, and data storage/logging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999691" y="6056415"/>
            <a:ext cx="4533637" cy="586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06"/>
              </a:lnSpc>
            </a:pPr>
            <a:r>
              <a:rPr lang="en-US" sz="3362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SERVER BOARD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848391" y="8512279"/>
            <a:ext cx="1890336" cy="648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48"/>
              </a:lnSpc>
            </a:pPr>
            <a:r>
              <a:rPr lang="en-US" sz="1522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Sensor Boards collect data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518297" y="7876759"/>
            <a:ext cx="2551614" cy="44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79"/>
              </a:lnSpc>
            </a:pPr>
            <a:r>
              <a:rPr lang="en-US" sz="2557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SENSOR</a:t>
            </a:r>
          </a:p>
        </p:txBody>
      </p:sp>
      <p:grpSp>
        <p:nvGrpSpPr>
          <p:cNvPr name="Group 46" id="46"/>
          <p:cNvGrpSpPr/>
          <p:nvPr/>
        </p:nvGrpSpPr>
        <p:grpSpPr>
          <a:xfrm rot="-2239070">
            <a:off x="4431753" y="7766446"/>
            <a:ext cx="973137" cy="973137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D8BBA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1743024">
            <a:off x="10639283" y="6562966"/>
            <a:ext cx="973137" cy="973137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D8BBA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4821564" y="5932395"/>
            <a:ext cx="1890336" cy="314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48"/>
              </a:lnSpc>
            </a:pPr>
            <a:r>
              <a:rPr lang="en-US" sz="1522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BLE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4740167" y="8052794"/>
            <a:ext cx="1890336" cy="314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48"/>
              </a:lnSpc>
            </a:pPr>
            <a:r>
              <a:rPr lang="en-US" sz="1522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BLE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57929" cy="10287000"/>
            <a:chOff x="0" y="0"/>
            <a:chExt cx="17328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28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3282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8138234"/>
            <a:ext cx="657929" cy="2148766"/>
            <a:chOff x="0" y="0"/>
            <a:chExt cx="173282" cy="5659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282" cy="565930"/>
            </a:xfrm>
            <a:custGeom>
              <a:avLst/>
              <a:gdLst/>
              <a:ahLst/>
              <a:cxnLst/>
              <a:rect r="r" b="b" t="t" l="l"/>
              <a:pathLst>
                <a:path h="565930" w="173282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8AABC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63862" y="7241358"/>
            <a:ext cx="2991588" cy="2660073"/>
            <a:chOff x="0" y="0"/>
            <a:chExt cx="1279106" cy="11373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79106" cy="1137361"/>
            </a:xfrm>
            <a:custGeom>
              <a:avLst/>
              <a:gdLst/>
              <a:ahLst/>
              <a:cxnLst/>
              <a:rect r="r" b="b" t="t" l="l"/>
              <a:pathLst>
                <a:path h="1137361" w="1279106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63862" y="7006795"/>
            <a:ext cx="2991588" cy="381521"/>
            <a:chOff x="0" y="0"/>
            <a:chExt cx="1279106" cy="1631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9106" cy="163126"/>
            </a:xfrm>
            <a:custGeom>
              <a:avLst/>
              <a:gdLst/>
              <a:ahLst/>
              <a:cxnLst/>
              <a:rect r="r" b="b" t="t" l="l"/>
              <a:pathLst>
                <a:path h="163126" w="127910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148818" y="7241358"/>
            <a:ext cx="2991588" cy="2660073"/>
            <a:chOff x="0" y="0"/>
            <a:chExt cx="1279106" cy="113736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79106" cy="1137361"/>
            </a:xfrm>
            <a:custGeom>
              <a:avLst/>
              <a:gdLst/>
              <a:ahLst/>
              <a:cxnLst/>
              <a:rect r="r" b="b" t="t" l="l"/>
              <a:pathLst>
                <a:path h="1137361" w="1279106">
                  <a:moveTo>
                    <a:pt x="0" y="0"/>
                  </a:moveTo>
                  <a:lnTo>
                    <a:pt x="1279106" y="0"/>
                  </a:lnTo>
                  <a:lnTo>
                    <a:pt x="1279106" y="1137361"/>
                  </a:lnTo>
                  <a:lnTo>
                    <a:pt x="0" y="1137361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279106" cy="1184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148818" y="7006795"/>
            <a:ext cx="2991588" cy="381521"/>
            <a:chOff x="0" y="0"/>
            <a:chExt cx="1279106" cy="1631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79106" cy="163126"/>
            </a:xfrm>
            <a:custGeom>
              <a:avLst/>
              <a:gdLst/>
              <a:ahLst/>
              <a:cxnLst/>
              <a:rect r="r" b="b" t="t" l="l"/>
              <a:pathLst>
                <a:path h="163126" w="1279106">
                  <a:moveTo>
                    <a:pt x="0" y="0"/>
                  </a:moveTo>
                  <a:lnTo>
                    <a:pt x="1279106" y="0"/>
                  </a:lnTo>
                  <a:lnTo>
                    <a:pt x="1279106" y="163126"/>
                  </a:lnTo>
                  <a:lnTo>
                    <a:pt x="0" y="163126"/>
                  </a:lnTo>
                  <a:close/>
                </a:path>
              </a:pathLst>
            </a:custGeom>
            <a:solidFill>
              <a:srgbClr val="8AABC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279106" cy="21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547852" y="8038520"/>
            <a:ext cx="2486666" cy="1199115"/>
            <a:chOff x="0" y="0"/>
            <a:chExt cx="2076956" cy="100154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76956" cy="1001545"/>
            </a:xfrm>
            <a:custGeom>
              <a:avLst/>
              <a:gdLst/>
              <a:ahLst/>
              <a:cxnLst/>
              <a:rect r="r" b="b" t="t" l="l"/>
              <a:pathLst>
                <a:path h="1001545" w="2076956">
                  <a:moveTo>
                    <a:pt x="2076956" y="500773"/>
                  </a:moveTo>
                  <a:lnTo>
                    <a:pt x="1670556" y="0"/>
                  </a:lnTo>
                  <a:lnTo>
                    <a:pt x="1670556" y="203200"/>
                  </a:lnTo>
                  <a:lnTo>
                    <a:pt x="0" y="203200"/>
                  </a:lnTo>
                  <a:lnTo>
                    <a:pt x="0" y="798345"/>
                  </a:lnTo>
                  <a:lnTo>
                    <a:pt x="1670556" y="798345"/>
                  </a:lnTo>
                  <a:lnTo>
                    <a:pt x="1670556" y="1001545"/>
                  </a:lnTo>
                  <a:lnTo>
                    <a:pt x="2076956" y="500773"/>
                  </a:lnTo>
                  <a:close/>
                </a:path>
              </a:pathLst>
            </a:custGeom>
            <a:solidFill>
              <a:srgbClr val="2D8BB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55575"/>
              <a:ext cx="1975356" cy="642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Wired Serial Connection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488730" y="3828430"/>
            <a:ext cx="2408647" cy="2408647"/>
            <a:chOff x="0" y="0"/>
            <a:chExt cx="3211530" cy="321153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211530" cy="3211530"/>
            </a:xfrm>
            <a:custGeom>
              <a:avLst/>
              <a:gdLst/>
              <a:ahLst/>
              <a:cxnLst/>
              <a:rect r="r" b="b" t="t" l="l"/>
              <a:pathLst>
                <a:path h="3211530" w="3211530">
                  <a:moveTo>
                    <a:pt x="0" y="0"/>
                  </a:moveTo>
                  <a:lnTo>
                    <a:pt x="3211530" y="0"/>
                  </a:lnTo>
                  <a:lnTo>
                    <a:pt x="3211530" y="3211530"/>
                  </a:lnTo>
                  <a:lnTo>
                    <a:pt x="0" y="32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79271" y="1267689"/>
              <a:ext cx="2852988" cy="745581"/>
            </a:xfrm>
            <a:custGeom>
              <a:avLst/>
              <a:gdLst/>
              <a:ahLst/>
              <a:cxnLst/>
              <a:rect r="r" b="b" t="t" l="l"/>
              <a:pathLst>
                <a:path h="745581" w="2852988">
                  <a:moveTo>
                    <a:pt x="0" y="0"/>
                  </a:moveTo>
                  <a:lnTo>
                    <a:pt x="2852988" y="0"/>
                  </a:lnTo>
                  <a:lnTo>
                    <a:pt x="2852988" y="745581"/>
                  </a:lnTo>
                  <a:lnTo>
                    <a:pt x="0" y="745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-2700000">
            <a:off x="11004589" y="5922513"/>
            <a:ext cx="1735479" cy="850621"/>
            <a:chOff x="0" y="0"/>
            <a:chExt cx="1088269" cy="533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88268" cy="533400"/>
            </a:xfrm>
            <a:custGeom>
              <a:avLst/>
              <a:gdLst/>
              <a:ahLst/>
              <a:cxnLst/>
              <a:rect r="r" b="b" t="t" l="l"/>
              <a:pathLst>
                <a:path h="533400" w="1088268">
                  <a:moveTo>
                    <a:pt x="273050" y="0"/>
                  </a:moveTo>
                  <a:lnTo>
                    <a:pt x="0" y="266700"/>
                  </a:lnTo>
                  <a:lnTo>
                    <a:pt x="273050" y="533400"/>
                  </a:lnTo>
                  <a:lnTo>
                    <a:pt x="273050" y="400050"/>
                  </a:lnTo>
                  <a:lnTo>
                    <a:pt x="815218" y="400050"/>
                  </a:lnTo>
                  <a:lnTo>
                    <a:pt x="815218" y="533400"/>
                  </a:lnTo>
                  <a:lnTo>
                    <a:pt x="1088268" y="266700"/>
                  </a:lnTo>
                  <a:lnTo>
                    <a:pt x="815218" y="0"/>
                  </a:lnTo>
                  <a:lnTo>
                    <a:pt x="815218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2D8BBA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01600" y="92075"/>
              <a:ext cx="885069" cy="301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2700000">
            <a:off x="14653342" y="5857920"/>
            <a:ext cx="1735479" cy="850621"/>
            <a:chOff x="0" y="0"/>
            <a:chExt cx="1088269" cy="533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88268" cy="533400"/>
            </a:xfrm>
            <a:custGeom>
              <a:avLst/>
              <a:gdLst/>
              <a:ahLst/>
              <a:cxnLst/>
              <a:rect r="r" b="b" t="t" l="l"/>
              <a:pathLst>
                <a:path h="533400" w="1088268">
                  <a:moveTo>
                    <a:pt x="273050" y="0"/>
                  </a:moveTo>
                  <a:lnTo>
                    <a:pt x="0" y="266700"/>
                  </a:lnTo>
                  <a:lnTo>
                    <a:pt x="273050" y="533400"/>
                  </a:lnTo>
                  <a:lnTo>
                    <a:pt x="273050" y="400050"/>
                  </a:lnTo>
                  <a:lnTo>
                    <a:pt x="815218" y="400050"/>
                  </a:lnTo>
                  <a:lnTo>
                    <a:pt x="815218" y="533400"/>
                  </a:lnTo>
                  <a:lnTo>
                    <a:pt x="1088268" y="266700"/>
                  </a:lnTo>
                  <a:lnTo>
                    <a:pt x="815218" y="0"/>
                  </a:lnTo>
                  <a:lnTo>
                    <a:pt x="815218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2D8BBA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01600" y="92075"/>
              <a:ext cx="885069" cy="301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5020429" y="7006795"/>
            <a:ext cx="3563141" cy="3563141"/>
          </a:xfrm>
          <a:custGeom>
            <a:avLst/>
            <a:gdLst/>
            <a:ahLst/>
            <a:cxnLst/>
            <a:rect r="r" b="b" t="t" l="l"/>
            <a:pathLst>
              <a:path h="3563141" w="3563141">
                <a:moveTo>
                  <a:pt x="0" y="0"/>
                </a:moveTo>
                <a:lnTo>
                  <a:pt x="3563141" y="0"/>
                </a:lnTo>
                <a:lnTo>
                  <a:pt x="3563141" y="3563142"/>
                </a:lnTo>
                <a:lnTo>
                  <a:pt x="0" y="3563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245490" y="2397805"/>
            <a:ext cx="10530435" cy="2457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2"/>
              </a:lnSpc>
            </a:pPr>
            <a:r>
              <a:rPr lang="en-US" sz="2650" b="true">
                <a:solidFill>
                  <a:srgbClr val="2737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Firebase </a:t>
            </a:r>
            <a:r>
              <a:rPr lang="en-US" b="true" sz="2650">
                <a:solidFill>
                  <a:srgbClr val="2737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enables real-time remote access and</a:t>
            </a:r>
            <a:r>
              <a:rPr lang="en-US" b="true" sz="2650">
                <a:solidFill>
                  <a:srgbClr val="2737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control from any location via the cloud.</a:t>
            </a:r>
          </a:p>
          <a:p>
            <a:pPr algn="just">
              <a:lnSpc>
                <a:spcPts val="4982"/>
              </a:lnSpc>
            </a:pPr>
            <a:r>
              <a:rPr lang="en-US" b="true" sz="2650">
                <a:solidFill>
                  <a:srgbClr val="27375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use wired serial connections between Bridge and Server boards to reduce resource overhead.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377190"/>
            <a:ext cx="1357805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03</a:t>
            </a:r>
            <a:r>
              <a:rPr lang="en-US" sz="5000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. Sensor and Hardware Components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45490" y="1562780"/>
            <a:ext cx="13578057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273755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Data Flow and Communication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751533" y="8410788"/>
            <a:ext cx="2215340" cy="126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5"/>
              </a:lnSpc>
            </a:pPr>
            <a:r>
              <a:rPr lang="en-US" sz="194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send to Bridge →</a:t>
            </a:r>
          </a:p>
          <a:p>
            <a:pPr algn="just">
              <a:lnSpc>
                <a:spcPts val="3375"/>
              </a:lnSpc>
            </a:pPr>
            <a:r>
              <a:rPr lang="en-US" sz="194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computes data →  </a:t>
            </a:r>
          </a:p>
          <a:p>
            <a:pPr algn="just" marL="0" indent="0" lvl="0">
              <a:lnSpc>
                <a:spcPts val="3375"/>
              </a:lnSpc>
            </a:pPr>
            <a:r>
              <a:rPr lang="en-US" sz="194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forwarded to Server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365139" y="7866441"/>
            <a:ext cx="2990311" cy="39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04"/>
              </a:lnSpc>
            </a:pPr>
            <a:r>
              <a:rPr lang="en-US" sz="2217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BRIDGE BOARD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535539" y="8384865"/>
            <a:ext cx="2215340" cy="116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6"/>
              </a:lnSpc>
            </a:pPr>
            <a:r>
              <a:rPr lang="en-US" sz="1808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Server handles integration, alerts, and data storage/logging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150095" y="7866441"/>
            <a:ext cx="2990311" cy="39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04"/>
              </a:lnSpc>
            </a:pPr>
            <a:r>
              <a:rPr lang="en-US" sz="2217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SERVER BOARD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DAGn_RXjntY</dc:identifier>
  <dcterms:modified xsi:type="dcterms:W3CDTF">2011-08-01T06:04:30Z</dcterms:modified>
  <cp:revision>1</cp:revision>
  <dc:title>사물인터넷</dc:title>
</cp:coreProperties>
</file>